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765" r:id="rId2"/>
    <p:sldId id="859" r:id="rId3"/>
    <p:sldId id="1033" r:id="rId4"/>
    <p:sldId id="846" r:id="rId5"/>
    <p:sldId id="878" r:id="rId6"/>
    <p:sldId id="1034" r:id="rId7"/>
    <p:sldId id="836" r:id="rId8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8FCCE"/>
    <a:srgbClr val="FFBCBC"/>
    <a:srgbClr val="082FAC"/>
    <a:srgbClr val="EDEFE5"/>
    <a:srgbClr val="6286F8"/>
    <a:srgbClr val="A0E5FE"/>
    <a:srgbClr val="A4F2FA"/>
    <a:srgbClr val="1D0116"/>
    <a:srgbClr val="46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6374" autoAdjust="0"/>
  </p:normalViewPr>
  <p:slideViewPr>
    <p:cSldViewPr>
      <p:cViewPr varScale="1">
        <p:scale>
          <a:sx n="86" d="100"/>
          <a:sy n="86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78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8875" cy="372745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87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46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916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7713"/>
            <a:ext cx="4968875" cy="3727450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5955" indent="-283060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223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5134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8029" indent="-226448" defTabSz="91837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0924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4382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6716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9611" indent="-226448" defTabSz="918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880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6639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проведенных в 2024 году профилактических визитов на АГЗС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Начальник Приволжского отдела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Перцев Сергей Олегович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2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38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C7ECED08-7947-43F3-B66C-5F41CD362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25" y="6203509"/>
            <a:ext cx="6391275" cy="393839"/>
          </a:xfrm>
        </p:spPr>
        <p:txBody>
          <a:bodyPr/>
          <a:lstStyle/>
          <a:p>
            <a:r>
              <a:rPr lang="ru-RU" sz="2000" dirty="0"/>
              <a:t>2025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0F14C0-4E5F-4B81-AE99-BD1197B6A664}"/>
              </a:ext>
            </a:extLst>
          </p:cNvPr>
          <p:cNvSpPr/>
          <p:nvPr/>
        </p:nvSpPr>
        <p:spPr>
          <a:xfrm>
            <a:off x="533348" y="838750"/>
            <a:ext cx="8399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kumimoji="0" lang="ru-RU" sz="2400" b="1" i="0" u="none" strike="noStrike" kern="1200" cap="all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Calibri"/>
              </a:rPr>
              <a:t>Основания проведения профилактических визитов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AD437A-78A9-F5C9-689C-CFE91F1F40E3}"/>
              </a:ext>
            </a:extLst>
          </p:cNvPr>
          <p:cNvSpPr txBox="1"/>
          <p:nvPr/>
        </p:nvSpPr>
        <p:spPr>
          <a:xfrm>
            <a:off x="533348" y="1988840"/>
            <a:ext cx="80857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11(5) постановления Правительства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10 марта 2022 г. № 336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особенностях организации и осуществления государственного контроля (надзора), муниципального контроля»;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Поручение Правительства Российской Федерации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января 2024 г. № АН-П51-1344 </a:t>
            </a:r>
          </a:p>
        </p:txBody>
      </p:sp>
    </p:spTree>
    <p:extLst>
      <p:ext uri="{BB962C8B-B14F-4D97-AF65-F5344CB8AC3E}">
        <p14:creationId xmlns:p14="http://schemas.microsoft.com/office/powerpoint/2010/main" val="3623671599"/>
      </p:ext>
    </p:extLst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9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8" name="Объект 6">
            <a:extLst>
              <a:ext uri="{FF2B5EF4-FFF2-40B4-BE49-F238E27FC236}">
                <a16:creationId xmlns:a16="http://schemas.microsoft.com/office/drawing/2014/main" id="{ADC12D0F-0B95-4F73-99DC-BD4EC18EE5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553243"/>
              </p:ext>
            </p:extLst>
          </p:nvPr>
        </p:nvGraphicFramePr>
        <p:xfrm>
          <a:off x="822771" y="1609439"/>
          <a:ext cx="7343211" cy="461062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64202">
                  <a:extLst>
                    <a:ext uri="{9D8B030D-6E8A-4147-A177-3AD203B41FA5}">
                      <a16:colId xmlns:a16="http://schemas.microsoft.com/office/drawing/2014/main" val="1513305736"/>
                    </a:ext>
                  </a:extLst>
                </a:gridCol>
                <a:gridCol w="1452779">
                  <a:extLst>
                    <a:ext uri="{9D8B030D-6E8A-4147-A177-3AD203B41FA5}">
                      <a16:colId xmlns:a16="http://schemas.microsoft.com/office/drawing/2014/main" val="3667848592"/>
                    </a:ext>
                  </a:extLst>
                </a:gridCol>
                <a:gridCol w="1452779">
                  <a:extLst>
                    <a:ext uri="{9D8B030D-6E8A-4147-A177-3AD203B41FA5}">
                      <a16:colId xmlns:a16="http://schemas.microsoft.com/office/drawing/2014/main" val="471625457"/>
                    </a:ext>
                  </a:extLst>
                </a:gridCol>
                <a:gridCol w="120672">
                  <a:extLst>
                    <a:ext uri="{9D8B030D-6E8A-4147-A177-3AD203B41FA5}">
                      <a16:colId xmlns:a16="http://schemas.microsoft.com/office/drawing/2014/main" val="2485462141"/>
                    </a:ext>
                  </a:extLst>
                </a:gridCol>
                <a:gridCol w="1452779">
                  <a:extLst>
                    <a:ext uri="{9D8B030D-6E8A-4147-A177-3AD203B41FA5}">
                      <a16:colId xmlns:a16="http://schemas.microsoft.com/office/drawing/2014/main" val="4098682680"/>
                    </a:ext>
                  </a:extLst>
                </a:gridCol>
              </a:tblGrid>
              <a:tr h="5336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ru-RU"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809420"/>
                  </a:ext>
                </a:extLst>
              </a:tr>
              <a:tr h="651096">
                <a:tc v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III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807415"/>
                  </a:ext>
                </a:extLst>
              </a:tr>
              <a:tr h="9518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Республика Татарстан</a:t>
                      </a:r>
                      <a:endParaRPr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196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162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358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568112"/>
                  </a:ext>
                </a:extLst>
              </a:tr>
              <a:tr h="9518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Чувашская Республика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364592"/>
                  </a:ext>
                </a:extLst>
              </a:tr>
              <a:tr h="9518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Республика </a:t>
                      </a:r>
                    </a:p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Марий Эл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27</a:t>
                      </a:r>
                      <a:endParaRPr sz="9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25755"/>
                  </a:ext>
                </a:extLst>
              </a:tr>
              <a:tr h="570240"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ИТОГО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224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247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471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63823350"/>
                  </a:ext>
                </a:extLst>
              </a:tr>
            </a:tbl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7" y="16180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D6620D4-5ECA-4D45-A295-0770EAA3E7AE}"/>
              </a:ext>
            </a:extLst>
          </p:cNvPr>
          <p:cNvSpPr txBox="1">
            <a:spLocks/>
          </p:cNvSpPr>
          <p:nvPr/>
        </p:nvSpPr>
        <p:spPr>
          <a:xfrm>
            <a:off x="712200" y="1007257"/>
            <a:ext cx="7585073" cy="602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cap="all" dirty="0">
                <a:latin typeface="Calibri" panose="020F0502020204030204" pitchFamily="34" charset="0"/>
                <a:ea typeface="+mn-ea"/>
                <a:cs typeface="+mn-cs"/>
              </a:rPr>
              <a:t>Количество запланированных профилактических визитов на 2024 год</a:t>
            </a:r>
          </a:p>
        </p:txBody>
      </p:sp>
    </p:spTree>
    <p:extLst>
      <p:ext uri="{BB962C8B-B14F-4D97-AF65-F5344CB8AC3E}">
        <p14:creationId xmlns:p14="http://schemas.microsoft.com/office/powerpoint/2010/main" val="3533714829"/>
      </p:ext>
    </p:extLst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F4019FA-B199-4522-B38A-1BBEE974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362" y="1016611"/>
            <a:ext cx="8635182" cy="432048"/>
          </a:xfrm>
        </p:spPr>
        <p:txBody>
          <a:bodyPr>
            <a:noAutofit/>
          </a:bodyPr>
          <a:lstStyle/>
          <a:p>
            <a:pPr algn="l">
              <a:defRPr>
                <a:effectLst/>
              </a:defRPr>
            </a:pPr>
            <a:r>
              <a:rPr lang="ru-RU" sz="2400" b="1" kern="1200" cap="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Количество проведенных </a:t>
            </a:r>
            <a:br>
              <a:rPr lang="ru-RU" sz="2400" b="1" kern="1200" cap="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</a:br>
            <a:r>
              <a:rPr lang="ru-RU" sz="2400" b="1" kern="1200" cap="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  <a:sym typeface="Calibri"/>
              </a:rPr>
              <a:t>профилактических визитов в 2024 году </a:t>
            </a:r>
          </a:p>
        </p:txBody>
      </p:sp>
      <p:graphicFrame>
        <p:nvGraphicFramePr>
          <p:cNvPr id="4" name="Объект 6">
            <a:extLst>
              <a:ext uri="{FF2B5EF4-FFF2-40B4-BE49-F238E27FC236}">
                <a16:creationId xmlns:a16="http://schemas.microsoft.com/office/drawing/2014/main" id="{C88C29DB-7825-E07B-4812-B562C13E6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783939"/>
              </p:ext>
            </p:extLst>
          </p:nvPr>
        </p:nvGraphicFramePr>
        <p:xfrm>
          <a:off x="815905" y="1700565"/>
          <a:ext cx="7343211" cy="461062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864202">
                  <a:extLst>
                    <a:ext uri="{9D8B030D-6E8A-4147-A177-3AD203B41FA5}">
                      <a16:colId xmlns:a16="http://schemas.microsoft.com/office/drawing/2014/main" val="1513305736"/>
                    </a:ext>
                  </a:extLst>
                </a:gridCol>
                <a:gridCol w="1452779">
                  <a:extLst>
                    <a:ext uri="{9D8B030D-6E8A-4147-A177-3AD203B41FA5}">
                      <a16:colId xmlns:a16="http://schemas.microsoft.com/office/drawing/2014/main" val="3667848592"/>
                    </a:ext>
                  </a:extLst>
                </a:gridCol>
                <a:gridCol w="1452779">
                  <a:extLst>
                    <a:ext uri="{9D8B030D-6E8A-4147-A177-3AD203B41FA5}">
                      <a16:colId xmlns:a16="http://schemas.microsoft.com/office/drawing/2014/main" val="471625457"/>
                    </a:ext>
                  </a:extLst>
                </a:gridCol>
                <a:gridCol w="120672">
                  <a:extLst>
                    <a:ext uri="{9D8B030D-6E8A-4147-A177-3AD203B41FA5}">
                      <a16:colId xmlns:a16="http://schemas.microsoft.com/office/drawing/2014/main" val="2485462141"/>
                    </a:ext>
                  </a:extLst>
                </a:gridCol>
                <a:gridCol w="1452779">
                  <a:extLst>
                    <a:ext uri="{9D8B030D-6E8A-4147-A177-3AD203B41FA5}">
                      <a16:colId xmlns:a16="http://schemas.microsoft.com/office/drawing/2014/main" val="4098682680"/>
                    </a:ext>
                  </a:extLst>
                </a:gridCol>
              </a:tblGrid>
              <a:tr h="53368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endParaRPr lang="ru-RU"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defRPr sz="1000" b="1">
                          <a:latin typeface="+mj-lt"/>
                          <a:ea typeface="+mj-ea"/>
                          <a:cs typeface="+mj-cs"/>
                          <a:sym typeface="Calibri"/>
                        </a:defRPr>
                      </a:pPr>
                      <a:endParaRPr sz="1400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809420"/>
                  </a:ext>
                </a:extLst>
              </a:tr>
              <a:tr h="651096">
                <a:tc vMerge="1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400" b="1" dirty="0"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III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 horzOverflow="overflow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1800"/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807415"/>
                  </a:ext>
                </a:extLst>
              </a:tr>
              <a:tr h="9518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Республика Татарстан</a:t>
                      </a:r>
                      <a:endParaRPr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208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568112"/>
                  </a:ext>
                </a:extLst>
              </a:tr>
              <a:tr h="9518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Чувашская Республика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364592"/>
                  </a:ext>
                </a:extLst>
              </a:tr>
              <a:tr h="95186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Республика </a:t>
                      </a:r>
                    </a:p>
                    <a:p>
                      <a:pPr algn="ct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Марий Эл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26</a:t>
                      </a:r>
                      <a:endParaRPr sz="9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25755"/>
                  </a:ext>
                </a:extLst>
              </a:tr>
              <a:tr h="570240"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lang="ru-RU" sz="2000" dirty="0">
                          <a:sym typeface="Calibri"/>
                        </a:rPr>
                        <a:t>ИТОГО</a:t>
                      </a:r>
                      <a:endParaRPr sz="2000" b="1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34290" marR="34290" marT="34290" marB="34290" anchor="ctr" horzOverflow="overflow"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307</a:t>
                      </a:r>
                      <a:endParaRPr lang="ru-RU" sz="9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63823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99703"/>
      </p:ext>
    </p:extLst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3A2B84-0B81-4DE7-8AAA-69E3320F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50" y="800332"/>
            <a:ext cx="8604448" cy="792088"/>
          </a:xfrm>
        </p:spPr>
        <p:txBody>
          <a:bodyPr anchor="t">
            <a:noAutofit/>
          </a:bodyPr>
          <a:lstStyle/>
          <a:p>
            <a:pPr algn="l"/>
            <a:r>
              <a:rPr lang="ru-RU" sz="2400" b="1" kern="1200" cap="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Причины составления актов </a:t>
            </a:r>
            <a:br>
              <a:rPr lang="ru-RU" sz="2400" b="1" kern="1200" cap="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sz="2400" b="1" kern="1200" cap="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о невозможности проведения профилактического визита </a:t>
            </a:r>
            <a:br>
              <a:rPr lang="ru-RU" sz="2000" b="1" cap="all" dirty="0">
                <a:effectLst/>
                <a:latin typeface="Calibri" panose="020F0502020204030204" pitchFamily="34" charset="0"/>
              </a:rPr>
            </a:br>
            <a:endParaRPr lang="ru-RU" sz="2000" b="1" cap="all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99914E-D3FF-45CC-B61E-059E4E732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/>
          <a:lstStyle/>
          <a:p>
            <a:pPr marL="0" indent="538163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проведено 164 профилактических визита из числа запланированных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причине:</a:t>
            </a:r>
          </a:p>
          <a:p>
            <a:pPr marL="0" indent="538163" algn="just">
              <a:buNone/>
            </a:pPr>
            <a:endParaRPr lang="ru-RU" sz="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8163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Утраты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идентификационных признаков опасности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автомобильных газозаправочных станций к ОПО – 99;</a:t>
            </a:r>
          </a:p>
          <a:p>
            <a:pPr marL="0" indent="538163" algn="just"/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смены эксплуатирующей организации ОПО – 26;</a:t>
            </a:r>
          </a:p>
          <a:p>
            <a:pPr marL="0" indent="538163" algn="just"/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исключения сведений о ЮЛ (ИП), эксплуатирующем ОПО III, IV класса опасности, сведения о котором содержатся в реестре ОПО, из ЕГРЮЛ – 38;</a:t>
            </a:r>
          </a:p>
          <a:p>
            <a:pPr marL="0" indent="538163" algn="just"/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воспрепятствования действиям надзорного органа контролируемыми лицами – 1.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47675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92962"/>
      </p:ext>
    </p:extLst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A3A2B84-0B81-4DE7-8AAA-69E3320F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77065"/>
            <a:ext cx="8352928" cy="54927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ru-RU" sz="2400" b="1" kern="1200" cap="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Результаты проведенных профилактических визитов</a:t>
            </a:r>
            <a:br>
              <a:rPr lang="ru-RU" sz="2400" b="1" kern="1200" cap="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endParaRPr lang="ru-RU" sz="2400" b="1" kern="1200" cap="all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0EF90D-918A-A42A-6ABD-5AA230C8F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3" y="1567333"/>
            <a:ext cx="820891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проведенных 307 профилактических визитов было выявлено 1056 нарушений требований ПБ, из них на ОПО:</a:t>
            </a:r>
          </a:p>
          <a:p>
            <a:pPr marL="0" indent="0" algn="ctr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– 489, </a:t>
            </a:r>
          </a:p>
          <a:p>
            <a:pPr marL="0" indent="0" algn="ctr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класса – 567. 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Выдано 273 предписания об устранении выявленных нарушений.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2 должностных лиц составлены протоколы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статье 19.4 КоАП РФ в связи с воспрепятствованием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контролируемых лиц законным действиям должностных лиц Управления. </a:t>
            </a:r>
          </a:p>
        </p:txBody>
      </p:sp>
    </p:spTree>
    <p:extLst>
      <p:ext uri="{BB962C8B-B14F-4D97-AF65-F5344CB8AC3E}">
        <p14:creationId xmlns:p14="http://schemas.microsoft.com/office/powerpoint/2010/main" val="1835295089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73376</TotalTime>
  <Words>362</Words>
  <Application>Microsoft Office PowerPoint</Application>
  <PresentationFormat>Экран (4:3)</PresentationFormat>
  <Paragraphs>90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Приёмная Игонова</cp:lastModifiedBy>
  <cp:revision>3040</cp:revision>
  <cp:lastPrinted>2021-04-02T07:24:06Z</cp:lastPrinted>
  <dcterms:created xsi:type="dcterms:W3CDTF">2000-02-02T11:29:10Z</dcterms:created>
  <dcterms:modified xsi:type="dcterms:W3CDTF">2025-05-14T06:36:39Z</dcterms:modified>
</cp:coreProperties>
</file>