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9"/>
  </p:notesMasterIdLst>
  <p:handoutMasterIdLst>
    <p:handoutMasterId r:id="rId10"/>
  </p:handoutMasterIdLst>
  <p:sldIdLst>
    <p:sldId id="765" r:id="rId2"/>
    <p:sldId id="859" r:id="rId3"/>
    <p:sldId id="1033" r:id="rId4"/>
    <p:sldId id="846" r:id="rId5"/>
    <p:sldId id="878" r:id="rId6"/>
    <p:sldId id="1034" r:id="rId7"/>
    <p:sldId id="836" r:id="rId8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8FCCE"/>
    <a:srgbClr val="FFBCBC"/>
    <a:srgbClr val="082FAC"/>
    <a:srgbClr val="EDEFE5"/>
    <a:srgbClr val="6286F8"/>
    <a:srgbClr val="A0E5FE"/>
    <a:srgbClr val="A4F2FA"/>
    <a:srgbClr val="1D0116"/>
    <a:srgbClr val="4600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6374" autoAdjust="0"/>
  </p:normalViewPr>
  <p:slideViewPr>
    <p:cSldViewPr>
      <p:cViewPr varScale="1">
        <p:scale>
          <a:sx n="86" d="100"/>
          <a:sy n="86" d="100"/>
        </p:scale>
        <p:origin x="1524" y="11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4113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1" y="4718739"/>
            <a:ext cx="4986633" cy="44639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478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7713"/>
            <a:ext cx="4968875" cy="3727450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5955" indent="-283060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23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134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02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0924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382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6716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961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587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4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446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5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916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7713"/>
            <a:ext cx="4968875" cy="3727450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5955" indent="-283060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23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134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02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0924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382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6716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961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6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880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6639" y="2312231"/>
            <a:ext cx="9144000" cy="22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проведенных в 2024 году профилактических визитов на АГЗС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Начальник Приволжского отдела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Перцев Сергей Олегович</a:t>
            </a: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2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338078" y="5949280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C7ECED08-7947-43F3-B66C-5F41CD362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1125" y="6203509"/>
            <a:ext cx="6391275" cy="393839"/>
          </a:xfrm>
        </p:spPr>
        <p:txBody>
          <a:bodyPr/>
          <a:lstStyle/>
          <a:p>
            <a:r>
              <a:rPr lang="ru-RU" sz="2000" dirty="0"/>
              <a:t>2025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B0F14C0-4E5F-4B81-AE99-BD1197B6A664}"/>
              </a:ext>
            </a:extLst>
          </p:cNvPr>
          <p:cNvSpPr/>
          <p:nvPr/>
        </p:nvSpPr>
        <p:spPr>
          <a:xfrm>
            <a:off x="533348" y="838750"/>
            <a:ext cx="83991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8412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kumimoji="0" lang="ru-RU" sz="2400" b="1" i="0" u="none" strike="noStrike" kern="1200" cap="all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Calibri"/>
              </a:rPr>
              <a:t>Основания проведения профилактических визитов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AD437A-78A9-F5C9-689C-CFE91F1F40E3}"/>
              </a:ext>
            </a:extLst>
          </p:cNvPr>
          <p:cNvSpPr txBox="1"/>
          <p:nvPr/>
        </p:nvSpPr>
        <p:spPr>
          <a:xfrm>
            <a:off x="533348" y="1988840"/>
            <a:ext cx="80857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11(5) постановления Правительства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от 10 марта 2022 г. № 336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особенностях организации и осуществления государственного контроля (надзора), муниципального контроля»;</a:t>
            </a:r>
          </a:p>
          <a:p>
            <a:pPr algn="just"/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Поручение Правительства Российской Федерации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января 2024 г. № АН-П51-1344 </a:t>
            </a:r>
          </a:p>
        </p:txBody>
      </p:sp>
    </p:spTree>
    <p:extLst>
      <p:ext uri="{BB962C8B-B14F-4D97-AF65-F5344CB8AC3E}">
        <p14:creationId xmlns:p14="http://schemas.microsoft.com/office/powerpoint/2010/main" val="3623671599"/>
      </p:ext>
    </p:extLst>
  </p:cSld>
  <p:clrMapOvr>
    <a:masterClrMapping/>
  </p:clrMapOvr>
  <p:transition spd="med"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846747" y="138699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graphicFrame>
        <p:nvGraphicFramePr>
          <p:cNvPr id="8" name="Объект 6">
            <a:extLst>
              <a:ext uri="{FF2B5EF4-FFF2-40B4-BE49-F238E27FC236}">
                <a16:creationId xmlns:a16="http://schemas.microsoft.com/office/drawing/2014/main" id="{ADC12D0F-0B95-4F73-99DC-BD4EC18EE5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553243"/>
              </p:ext>
            </p:extLst>
          </p:nvPr>
        </p:nvGraphicFramePr>
        <p:xfrm>
          <a:off x="822771" y="1609439"/>
          <a:ext cx="7343211" cy="461062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864202">
                  <a:extLst>
                    <a:ext uri="{9D8B030D-6E8A-4147-A177-3AD203B41FA5}">
                      <a16:colId xmlns:a16="http://schemas.microsoft.com/office/drawing/2014/main" val="1513305736"/>
                    </a:ext>
                  </a:extLst>
                </a:gridCol>
                <a:gridCol w="1452779">
                  <a:extLst>
                    <a:ext uri="{9D8B030D-6E8A-4147-A177-3AD203B41FA5}">
                      <a16:colId xmlns:a16="http://schemas.microsoft.com/office/drawing/2014/main" val="3667848592"/>
                    </a:ext>
                  </a:extLst>
                </a:gridCol>
                <a:gridCol w="1452779">
                  <a:extLst>
                    <a:ext uri="{9D8B030D-6E8A-4147-A177-3AD203B41FA5}">
                      <a16:colId xmlns:a16="http://schemas.microsoft.com/office/drawing/2014/main" val="471625457"/>
                    </a:ext>
                  </a:extLst>
                </a:gridCol>
                <a:gridCol w="120672">
                  <a:extLst>
                    <a:ext uri="{9D8B030D-6E8A-4147-A177-3AD203B41FA5}">
                      <a16:colId xmlns:a16="http://schemas.microsoft.com/office/drawing/2014/main" val="2485462141"/>
                    </a:ext>
                  </a:extLst>
                </a:gridCol>
                <a:gridCol w="1452779">
                  <a:extLst>
                    <a:ext uri="{9D8B030D-6E8A-4147-A177-3AD203B41FA5}">
                      <a16:colId xmlns:a16="http://schemas.microsoft.com/office/drawing/2014/main" val="4098682680"/>
                    </a:ext>
                  </a:extLst>
                </a:gridCol>
              </a:tblGrid>
              <a:tr h="5336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endParaRPr lang="ru-RU" sz="20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defRPr sz="1800"/>
                      </a:pPr>
                      <a:endParaRPr sz="1400" b="1" dirty="0"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14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14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8809420"/>
                  </a:ext>
                </a:extLst>
              </a:tr>
              <a:tr h="651096">
                <a:tc vMerge="1">
                  <a:txBody>
                    <a:bodyPr/>
                    <a:lstStyle/>
                    <a:p>
                      <a:pPr algn="ctr">
                        <a:defRPr sz="1800"/>
                      </a:pPr>
                      <a:endParaRPr sz="1400" b="1" dirty="0"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III</a:t>
                      </a:r>
                      <a:endParaRPr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IV</a:t>
                      </a:r>
                      <a:endParaRPr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endParaRPr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  <a:endParaRPr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 horzOverflow="overflow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807415"/>
                  </a:ext>
                </a:extLst>
              </a:tr>
              <a:tr h="95186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Республика Татарстан</a:t>
                      </a:r>
                      <a:endParaRPr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196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162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358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2568112"/>
                  </a:ext>
                </a:extLst>
              </a:tr>
              <a:tr h="95186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Чувашская Республика</a:t>
                      </a:r>
                      <a:endParaRPr sz="20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68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364592"/>
                  </a:ext>
                </a:extLst>
              </a:tr>
              <a:tr h="95186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Республика </a:t>
                      </a:r>
                    </a:p>
                    <a:p>
                      <a:pPr algn="ct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Марий Эл</a:t>
                      </a:r>
                      <a:endParaRPr sz="20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27</a:t>
                      </a:r>
                      <a:endParaRPr sz="9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225755"/>
                  </a:ext>
                </a:extLst>
              </a:tr>
              <a:tr h="570240"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ИТОГО</a:t>
                      </a:r>
                      <a:endParaRPr sz="20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224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247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471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63823350"/>
                  </a:ext>
                </a:extLst>
              </a:tr>
            </a:tbl>
          </a:graphicData>
        </a:graphic>
      </p:graphicFrame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7" y="16180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D6620D4-5ECA-4D45-A295-0770EAA3E7AE}"/>
              </a:ext>
            </a:extLst>
          </p:cNvPr>
          <p:cNvSpPr txBox="1">
            <a:spLocks/>
          </p:cNvSpPr>
          <p:nvPr/>
        </p:nvSpPr>
        <p:spPr>
          <a:xfrm>
            <a:off x="712200" y="1007257"/>
            <a:ext cx="7585073" cy="6021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cap="all" dirty="0">
                <a:latin typeface="Calibri" panose="020F0502020204030204" pitchFamily="34" charset="0"/>
                <a:ea typeface="+mn-ea"/>
                <a:cs typeface="+mn-cs"/>
              </a:rPr>
              <a:t>Количество запланированных профилактических визитов на 2024 год</a:t>
            </a:r>
          </a:p>
        </p:txBody>
      </p:sp>
    </p:spTree>
    <p:extLst>
      <p:ext uri="{BB962C8B-B14F-4D97-AF65-F5344CB8AC3E}">
        <p14:creationId xmlns:p14="http://schemas.microsoft.com/office/powerpoint/2010/main" val="3533714829"/>
      </p:ext>
    </p:extLst>
  </p:cSld>
  <p:clrMapOvr>
    <a:masterClrMapping/>
  </p:clrMapOvr>
  <p:transition spd="med">
    <p:cover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1F4019FA-B199-4522-B38A-1BBEE974B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362" y="1016611"/>
            <a:ext cx="8635182" cy="432048"/>
          </a:xfrm>
        </p:spPr>
        <p:txBody>
          <a:bodyPr>
            <a:noAutofit/>
          </a:bodyPr>
          <a:lstStyle/>
          <a:p>
            <a:pPr algn="l">
              <a:defRPr>
                <a:effectLst/>
              </a:defRPr>
            </a:pPr>
            <a:r>
              <a:rPr lang="ru-RU" sz="2400" b="1" kern="1200" cap="all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Количество проведенных </a:t>
            </a:r>
            <a:br>
              <a:rPr lang="ru-RU" sz="2400" b="1" kern="1200" cap="all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</a:br>
            <a:r>
              <a:rPr lang="ru-RU" sz="2400" b="1" kern="1200" cap="all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профилактических визитов в 2024 году </a:t>
            </a:r>
          </a:p>
        </p:txBody>
      </p:sp>
      <p:graphicFrame>
        <p:nvGraphicFramePr>
          <p:cNvPr id="4" name="Объект 6">
            <a:extLst>
              <a:ext uri="{FF2B5EF4-FFF2-40B4-BE49-F238E27FC236}">
                <a16:creationId xmlns:a16="http://schemas.microsoft.com/office/drawing/2014/main" id="{C88C29DB-7825-E07B-4812-B562C13E6B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6783939"/>
              </p:ext>
            </p:extLst>
          </p:nvPr>
        </p:nvGraphicFramePr>
        <p:xfrm>
          <a:off x="815905" y="1700565"/>
          <a:ext cx="7343211" cy="461062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864202">
                  <a:extLst>
                    <a:ext uri="{9D8B030D-6E8A-4147-A177-3AD203B41FA5}">
                      <a16:colId xmlns:a16="http://schemas.microsoft.com/office/drawing/2014/main" val="1513305736"/>
                    </a:ext>
                  </a:extLst>
                </a:gridCol>
                <a:gridCol w="1452779">
                  <a:extLst>
                    <a:ext uri="{9D8B030D-6E8A-4147-A177-3AD203B41FA5}">
                      <a16:colId xmlns:a16="http://schemas.microsoft.com/office/drawing/2014/main" val="3667848592"/>
                    </a:ext>
                  </a:extLst>
                </a:gridCol>
                <a:gridCol w="1452779">
                  <a:extLst>
                    <a:ext uri="{9D8B030D-6E8A-4147-A177-3AD203B41FA5}">
                      <a16:colId xmlns:a16="http://schemas.microsoft.com/office/drawing/2014/main" val="471625457"/>
                    </a:ext>
                  </a:extLst>
                </a:gridCol>
                <a:gridCol w="120672">
                  <a:extLst>
                    <a:ext uri="{9D8B030D-6E8A-4147-A177-3AD203B41FA5}">
                      <a16:colId xmlns:a16="http://schemas.microsoft.com/office/drawing/2014/main" val="2485462141"/>
                    </a:ext>
                  </a:extLst>
                </a:gridCol>
                <a:gridCol w="1452779">
                  <a:extLst>
                    <a:ext uri="{9D8B030D-6E8A-4147-A177-3AD203B41FA5}">
                      <a16:colId xmlns:a16="http://schemas.microsoft.com/office/drawing/2014/main" val="4098682680"/>
                    </a:ext>
                  </a:extLst>
                </a:gridCol>
              </a:tblGrid>
              <a:tr h="5336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endParaRPr lang="ru-RU" sz="20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defRPr sz="1800"/>
                      </a:pPr>
                      <a:endParaRPr sz="1400" b="1" dirty="0"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14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14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8809420"/>
                  </a:ext>
                </a:extLst>
              </a:tr>
              <a:tr h="651096">
                <a:tc vMerge="1">
                  <a:txBody>
                    <a:bodyPr/>
                    <a:lstStyle/>
                    <a:p>
                      <a:pPr algn="ctr">
                        <a:defRPr sz="1800"/>
                      </a:pPr>
                      <a:endParaRPr sz="1400" b="1" dirty="0"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III</a:t>
                      </a:r>
                      <a:endParaRPr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IV</a:t>
                      </a:r>
                      <a:endParaRPr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endParaRPr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  <a:endParaRPr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 horzOverflow="overflow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807415"/>
                  </a:ext>
                </a:extLst>
              </a:tr>
              <a:tr h="95186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Республика Татарстан</a:t>
                      </a:r>
                      <a:endParaRPr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122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208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2568112"/>
                  </a:ext>
                </a:extLst>
              </a:tr>
              <a:tr h="95186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Чувашская Республика</a:t>
                      </a:r>
                      <a:endParaRPr sz="20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73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364592"/>
                  </a:ext>
                </a:extLst>
              </a:tr>
              <a:tr h="95186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Республика </a:t>
                      </a:r>
                    </a:p>
                    <a:p>
                      <a:pPr algn="ct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Марий Эл</a:t>
                      </a:r>
                      <a:endParaRPr sz="20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26</a:t>
                      </a:r>
                      <a:endParaRPr sz="9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225755"/>
                  </a:ext>
                </a:extLst>
              </a:tr>
              <a:tr h="570240"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ИТОГО</a:t>
                      </a:r>
                      <a:endParaRPr sz="20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114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193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307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63823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99703"/>
      </p:ext>
    </p:extLst>
  </p:cSld>
  <p:clrMapOvr>
    <a:masterClrMapping/>
  </p:clrMapOvr>
  <p:transition spd="med">
    <p:cover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A3A2B84-0B81-4DE7-8AAA-69E3320F6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50" y="800332"/>
            <a:ext cx="8604448" cy="792088"/>
          </a:xfrm>
        </p:spPr>
        <p:txBody>
          <a:bodyPr anchor="t">
            <a:noAutofit/>
          </a:bodyPr>
          <a:lstStyle/>
          <a:p>
            <a:pPr algn="l"/>
            <a:r>
              <a:rPr lang="ru-RU" sz="2400" b="1" kern="1200" cap="all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  <a:t>Причины составления актов </a:t>
            </a:r>
            <a:br>
              <a:rPr lang="ru-RU" sz="2400" b="1" kern="1200" cap="all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</a:br>
            <a:r>
              <a:rPr lang="ru-RU" sz="2400" b="1" kern="1200" cap="all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  <a:t>о невозможности проведения профилактического визита </a:t>
            </a:r>
            <a:br>
              <a:rPr lang="ru-RU" sz="2000" b="1" cap="all" dirty="0">
                <a:effectLst/>
                <a:latin typeface="Calibri" panose="020F0502020204030204" pitchFamily="34" charset="0"/>
              </a:rPr>
            </a:br>
            <a:endParaRPr lang="ru-RU" sz="2000" b="1" cap="all" dirty="0">
              <a:effectLst/>
              <a:latin typeface="Calibri" panose="020F0502020204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99914E-D3FF-45CC-B61E-059E4E732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25963"/>
          </a:xfrm>
        </p:spPr>
        <p:txBody>
          <a:bodyPr/>
          <a:lstStyle/>
          <a:p>
            <a:pPr marL="0" indent="538163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проведено 164 профилактических визита из числа запланированных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причине:</a:t>
            </a:r>
          </a:p>
          <a:p>
            <a:pPr marL="0" indent="538163" algn="just">
              <a:buNone/>
            </a:pPr>
            <a:endParaRPr lang="ru-RU" sz="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8163"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Утраты 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идентификационных признаков опасности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автомобильных газозаправочных станций к ОПО – 99;</a:t>
            </a:r>
          </a:p>
          <a:p>
            <a:pPr marL="0" indent="538163" algn="just"/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смены эксплуатирующей организации ОПО – 26;</a:t>
            </a:r>
          </a:p>
          <a:p>
            <a:pPr marL="0" indent="538163" algn="just"/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исключения сведений о ЮЛ (ИП), эксплуатирующем ОПО III, IV класса опасности, сведения о котором содержатся в реестре ОПО, из ЕГРЮЛ – 38;</a:t>
            </a:r>
          </a:p>
          <a:p>
            <a:pPr marL="0" indent="538163" algn="just"/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воспрепятствования действиям надзорного органа контролируемыми лицами – 1.</a:t>
            </a: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47675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192962"/>
      </p:ext>
    </p:extLst>
  </p:cSld>
  <p:clrMapOvr>
    <a:masterClrMapping/>
  </p:clrMapOvr>
  <p:transition spd="med">
    <p:cover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A3A2B84-0B81-4DE7-8AAA-69E3320F6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877065"/>
            <a:ext cx="8352928" cy="54927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2400" b="1" kern="1200" cap="all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  <a:t>Результаты проведенных профилактических визитов</a:t>
            </a:r>
            <a:br>
              <a:rPr lang="ru-RU" sz="2400" b="1" kern="1200" cap="all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</a:br>
            <a:endParaRPr lang="ru-RU" sz="2400" b="1" kern="1200" cap="all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0EF90D-918A-A42A-6ABD-5AA230C8F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3" y="1567333"/>
            <a:ext cx="8208912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проведенных 307 профилактических визитов было выявлено 1056 нарушений требований ПБ, из них на ОПО:</a:t>
            </a:r>
          </a:p>
          <a:p>
            <a:pPr marL="0" indent="0" algn="ctr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 – 489, </a:t>
            </a:r>
          </a:p>
          <a:p>
            <a:pPr marL="0" indent="0" algn="ctr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класса – 567. 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Выдано 273 предписания об устранении выявленных нарушений.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2 должностных лиц составлены протоколы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статье 19.4 КоАП РФ в связи с воспрепятствованием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стороны контролируемых лиц законным действиям должностных лиц Управления. </a:t>
            </a:r>
          </a:p>
        </p:txBody>
      </p:sp>
    </p:spTree>
    <p:extLst>
      <p:ext uri="{BB962C8B-B14F-4D97-AF65-F5344CB8AC3E}">
        <p14:creationId xmlns:p14="http://schemas.microsoft.com/office/powerpoint/2010/main" val="1835295089"/>
      </p:ext>
    </p:extLst>
  </p:cSld>
  <p:clrMapOvr>
    <a:masterClrMapping/>
  </p:clrMapOvr>
  <p:transition spd="med"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sz="2400" kern="0" dirty="0">
              <a:solidFill>
                <a:schemeClr val="accent6"/>
              </a:solidFill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sz="2400" dirty="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73376</TotalTime>
  <Words>362</Words>
  <Application>Microsoft Office PowerPoint</Application>
  <PresentationFormat>Экран (4:3)</PresentationFormat>
  <Paragraphs>90</Paragraphs>
  <Slides>7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Оформление по умолчанию</vt:lpstr>
      <vt:lpstr>Презентация PowerPoint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Приёмная Игонова</cp:lastModifiedBy>
  <cp:revision>3040</cp:revision>
  <cp:lastPrinted>2021-04-02T07:24:06Z</cp:lastPrinted>
  <dcterms:created xsi:type="dcterms:W3CDTF">2000-02-02T11:29:10Z</dcterms:created>
  <dcterms:modified xsi:type="dcterms:W3CDTF">2025-05-14T06:36:39Z</dcterms:modified>
</cp:coreProperties>
</file>